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1" r:id="rId4"/>
    <p:sldId id="262" r:id="rId5"/>
    <p:sldId id="257" r:id="rId6"/>
    <p:sldId id="258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B9DEF-7576-4FBA-418D-F7752F9DF85C}" v="1" dt="2023-01-18T09:03:47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ina Kozličić Juraga" userId="S::irina.kozlicic@skole.hr::bfd6f457-1887-448f-9923-96522e17ee66" providerId="AD" clId="Web-{0D7B9DEF-7576-4FBA-418D-F7752F9DF85C}"/>
    <pc:docChg chg="addSld">
      <pc:chgData name="Irina Kozličić Juraga" userId="S::irina.kozlicic@skole.hr::bfd6f457-1887-448f-9923-96522e17ee66" providerId="AD" clId="Web-{0D7B9DEF-7576-4FBA-418D-F7752F9DF85C}" dt="2023-01-18T09:03:47.979" v="0"/>
      <pc:docMkLst>
        <pc:docMk/>
      </pc:docMkLst>
      <pc:sldChg chg="add replId">
        <pc:chgData name="Irina Kozličić Juraga" userId="S::irina.kozlicic@skole.hr::bfd6f457-1887-448f-9923-96522e17ee66" providerId="AD" clId="Web-{0D7B9DEF-7576-4FBA-418D-F7752F9DF85C}" dt="2023-01-18T09:03:47.979" v="0"/>
        <pc:sldMkLst>
          <pc:docMk/>
          <pc:sldMk cId="29939517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469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751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55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00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498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364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45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05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2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85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25D5-87BB-4727-B903-B86636C1FF44}" type="datetimeFigureOut">
              <a:rPr lang="hr-HR" smtClean="0"/>
              <a:t>18.1.2023.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2AC5-3417-4849-842D-8041E7A053B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9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12968" cy="2097352"/>
          </a:xfr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ISTRAŽUJEMO</a:t>
            </a:r>
            <a:r>
              <a:rPr lang="hr-HR" b="1" dirty="0">
                <a:solidFill>
                  <a:srgbClr val="00B050"/>
                </a:solidFill>
              </a:rPr>
              <a:t>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VODU I SVOJSTVA VODE</a:t>
            </a:r>
            <a:br>
              <a:rPr lang="hr-H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Hoću li plutati ili potonuti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169608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612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712968" cy="2097352"/>
          </a:xfr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ISTRAŽUJEMO</a:t>
            </a:r>
            <a:r>
              <a:rPr lang="hr-HR" b="1" dirty="0">
                <a:solidFill>
                  <a:srgbClr val="00B050"/>
                </a:solidFill>
              </a:rPr>
              <a:t>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VODU I SVOJSTVA VODE</a:t>
            </a:r>
            <a:br>
              <a:rPr lang="hr-H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Hoću li plutati ili potonuti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169608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93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Radna bilježnica stranica 33., pokus 2.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897162"/>
              </p:ext>
            </p:extLst>
          </p:nvPr>
        </p:nvGraphicFramePr>
        <p:xfrm>
          <a:off x="179512" y="1600200"/>
          <a:ext cx="8856984" cy="49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01719">
                <a:tc>
                  <a:txBody>
                    <a:bodyPr/>
                    <a:lstStyle/>
                    <a:p>
                      <a:r>
                        <a:rPr lang="hr-HR" dirty="0"/>
                        <a:t>Ispitivani uzorak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Predviđanje</a:t>
                      </a:r>
                    </a:p>
                    <a:p>
                      <a:r>
                        <a:rPr lang="hr-HR" dirty="0"/>
                        <a:t>Pluta +</a:t>
                      </a:r>
                    </a:p>
                    <a:p>
                      <a:r>
                        <a:rPr lang="hr-HR" dirty="0"/>
                        <a:t>Tone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Objašnjenje predviđanja</a:t>
                      </a:r>
                    </a:p>
                    <a:p>
                      <a:r>
                        <a:rPr lang="hr-HR" dirty="0"/>
                        <a:t>(Zašto to misliš?)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Što se stvarno dogodilo?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Jaje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Lego kocka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Metalna žlica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Limun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Krumpir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Kamenčić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919">
                <a:tc>
                  <a:txBody>
                    <a:bodyPr/>
                    <a:lstStyle/>
                    <a:p>
                      <a:r>
                        <a:rPr lang="hr-HR" dirty="0"/>
                        <a:t>Papir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64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Udžbenik, stranica 41. – 42.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Zadatak: pročitajte tekst na zadanim stranicama udžbenika i u bilježnicu definirati pojmove: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POVRŠINSKA NAPETOST - </a:t>
            </a:r>
          </a:p>
          <a:p>
            <a:pPr marL="0" indent="0">
              <a:buNone/>
            </a:pPr>
            <a:r>
              <a:rPr lang="hr-HR" dirty="0"/>
              <a:t>TLAK - </a:t>
            </a:r>
          </a:p>
          <a:p>
            <a:pPr marL="0" indent="0">
              <a:buNone/>
            </a:pPr>
            <a:r>
              <a:rPr lang="hr-HR" dirty="0"/>
              <a:t>UZGON - </a:t>
            </a:r>
          </a:p>
        </p:txBody>
      </p:sp>
    </p:spTree>
    <p:extLst>
      <p:ext uri="{BB962C8B-B14F-4D97-AF65-F5344CB8AC3E}">
        <p14:creationId xmlns:p14="http://schemas.microsoft.com/office/powerpoint/2010/main" val="49944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571481"/>
            <a:ext cx="5429288" cy="642941"/>
          </a:xfrm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chemeClr val="accent5">
                    <a:lumMod val="75000"/>
                  </a:schemeClr>
                </a:solidFill>
              </a:rPr>
              <a:t>POVRŠINSKA NAPETOST VODE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5445224"/>
            <a:ext cx="7819802" cy="1143008"/>
          </a:xfrm>
        </p:spPr>
        <p:txBody>
          <a:bodyPr>
            <a:noAutofit/>
          </a:bodyPr>
          <a:lstStyle/>
          <a:p>
            <a:pPr algn="just"/>
            <a:r>
              <a:rPr lang="hr-HR" sz="2400" dirty="0">
                <a:solidFill>
                  <a:schemeClr val="tx1"/>
                </a:solidFill>
              </a:rPr>
              <a:t>- čestice </a:t>
            </a:r>
            <a:r>
              <a:rPr lang="hr-HR" sz="2400" b="1" dirty="0">
                <a:solidFill>
                  <a:schemeClr val="tx1"/>
                </a:solidFill>
              </a:rPr>
              <a:t>na površini vode </a:t>
            </a:r>
            <a:r>
              <a:rPr lang="hr-HR" sz="2400" dirty="0">
                <a:solidFill>
                  <a:schemeClr val="tx1"/>
                </a:solidFill>
              </a:rPr>
              <a:t>jače su međusobno povezane nego što su čestice vode povezane sa zrakom =&gt; zbog toga nastaje </a:t>
            </a:r>
            <a:r>
              <a:rPr lang="hr-HR" sz="2400" b="1" dirty="0">
                <a:solidFill>
                  <a:schemeClr val="tx1"/>
                </a:solidFill>
              </a:rPr>
              <a:t>površinska napetost vode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85926"/>
            <a:ext cx="4071934" cy="3161107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85926"/>
            <a:ext cx="4357687" cy="3141661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779912" y="501317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2E859C"/>
                </a:solidFill>
              </a:rPr>
              <a:t>GAZIVODA</a:t>
            </a:r>
            <a:endParaRPr lang="en-US" b="1" dirty="0">
              <a:solidFill>
                <a:srgbClr val="2E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6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6056" y="1201883"/>
            <a:ext cx="1941984" cy="642941"/>
          </a:xfrm>
        </p:spPr>
        <p:txBody>
          <a:bodyPr>
            <a:noAutofit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UZGON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20688"/>
            <a:ext cx="3926240" cy="92333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- sila koja raste s porastom dubine vode</a:t>
            </a:r>
          </a:p>
          <a:p>
            <a:r>
              <a:rPr lang="hr-HR" dirty="0"/>
              <a:t>- opažamo je dok </a:t>
            </a:r>
            <a:r>
              <a:rPr lang="hr-HR" b="1" dirty="0"/>
              <a:t>ronimo</a:t>
            </a:r>
            <a:r>
              <a:rPr lang="hr-HR" dirty="0"/>
              <a:t>: što smo dublje, jače nam pritišće masku uz lice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3808" y="1785926"/>
            <a:ext cx="6157349" cy="1200329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- </a:t>
            </a:r>
            <a:r>
              <a:rPr lang="hr-HR" b="1" dirty="0"/>
              <a:t>sila </a:t>
            </a:r>
            <a:r>
              <a:rPr lang="hr-HR" dirty="0"/>
              <a:t>u vodi koja uronjene predmete  podiže prema</a:t>
            </a:r>
            <a:r>
              <a:rPr lang="hr-HR" b="1" dirty="0"/>
              <a:t> gore </a:t>
            </a:r>
            <a:r>
              <a:rPr lang="hr-HR" dirty="0"/>
              <a:t>(na površinu)</a:t>
            </a:r>
            <a:endParaRPr lang="hr-HR" b="1" dirty="0"/>
          </a:p>
          <a:p>
            <a:r>
              <a:rPr lang="hr-HR" dirty="0"/>
              <a:t>- prividno smanjuje masu predmeta ili živog bića</a:t>
            </a:r>
          </a:p>
          <a:p>
            <a:r>
              <a:rPr lang="hr-HR" dirty="0"/>
              <a:t>-što je više </a:t>
            </a:r>
            <a:r>
              <a:rPr lang="hr-HR" b="1" dirty="0"/>
              <a:t>otopljenih tvari </a:t>
            </a:r>
            <a:r>
              <a:rPr lang="hr-HR" dirty="0"/>
              <a:t>u vodi raste njezina </a:t>
            </a:r>
            <a:r>
              <a:rPr lang="hr-HR" b="1" dirty="0"/>
              <a:t>gustoća </a:t>
            </a:r>
            <a:r>
              <a:rPr lang="hr-HR" dirty="0"/>
              <a:t>i</a:t>
            </a:r>
            <a:r>
              <a:rPr lang="hr-HR" b="1" dirty="0"/>
              <a:t> uzgon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28106"/>
          <a:stretch>
            <a:fillRect/>
          </a:stretch>
        </p:blipFill>
        <p:spPr bwMode="auto">
          <a:xfrm>
            <a:off x="3393881" y="3356992"/>
            <a:ext cx="5614115" cy="3357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707904" y="6228020"/>
            <a:ext cx="51125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MRTVO MORE – šest puta slanije i gušće od Jadrana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0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>
                <a:solidFill>
                  <a:srgbClr val="4BACC6">
                    <a:lumMod val="75000"/>
                  </a:srgbClr>
                </a:solidFill>
                <a:ea typeface="+mj-ea"/>
                <a:cs typeface="+mj-cs"/>
              </a:rPr>
              <a:t>TLAK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636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 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Radna bilježnica, ostatak pokusa (morate riješiti do kraja 34. stranice)</a:t>
            </a:r>
          </a:p>
          <a:p>
            <a:endParaRPr lang="hr-HR" dirty="0"/>
          </a:p>
          <a:p>
            <a:r>
              <a:rPr lang="hr-HR" dirty="0"/>
              <a:t>Pronađi na googlu koje još životinje koriste površinsku napetost vode za gibanje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8288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ISTRAŽUJEMO VODU I SVOJSTVA VODE Hoću li plutati ili potonuti</vt:lpstr>
      <vt:lpstr>ISTRAŽUJEMO VODU I SVOJSTVA VODE Hoću li plutati ili potonuti</vt:lpstr>
      <vt:lpstr>Radna bilježnica stranica 33., pokus 2.</vt:lpstr>
      <vt:lpstr>Udžbenik, stranica 41. – 42.</vt:lpstr>
      <vt:lpstr>POVRŠINSKA NAPETOST VODE</vt:lpstr>
      <vt:lpstr>UZGON</vt:lpstr>
      <vt:lpstr>Domaći rad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ISTRAŽUJEMO VODU I SVOJSTVA VODE Hoću li plutati ili potonuti</dc:title>
  <dc:creator>Korisnik</dc:creator>
  <cp:lastModifiedBy>Korisnik</cp:lastModifiedBy>
  <cp:revision>3</cp:revision>
  <dcterms:created xsi:type="dcterms:W3CDTF">2021-01-18T20:35:36Z</dcterms:created>
  <dcterms:modified xsi:type="dcterms:W3CDTF">2023-01-18T09:03:48Z</dcterms:modified>
</cp:coreProperties>
</file>